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6858000" cx="12192000"/>
  <p:notesSz cx="6858000" cy="9144000"/>
  <p:embeddedFontLst>
    <p:embeddedFont>
      <p:font typeface="Dosis"/>
      <p:regular r:id="rId23"/>
      <p:bold r:id="rId24"/>
    </p:embeddedFont>
    <p:embeddedFont>
      <p:font typeface="Montserrat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9" roundtripDataSignature="AMtx7mh46Vlw+FBphWRbFKXrpNSIArd4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Dosis-bold.fntdata"/><Relationship Id="rId23" Type="http://schemas.openxmlformats.org/officeDocument/2006/relationships/font" Target="fonts/Dosis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017d41cf75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" name="Google Shape;214;g1017d41cf75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8" name="Google Shape;22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017d41cf75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" name="Google Shape;241;g1017d41cf75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17d41cf75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5" name="Google Shape;265;g1017d41cf75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017d41cf75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6" name="Google Shape;276;g1017d41cf75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7" name="Google Shape;28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017d41cf75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9" name="Google Shape;299;g1017d41cf75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f82d40dce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gcf82d40dce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f82d40dce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gcf82d40dce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f82d40dce_6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" name="Google Shape;153;gcf82d40dce_6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f82d40dce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gcf82d40dce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cf82d40dce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" name="Google Shape;180;gcf82d40dce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cf82d06cf8_2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cf82d06cf8_2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gcf82d06cf8_2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Judul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udul dan Teks Vertik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udul Vertikal dan Teks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udul dan Konten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Bagian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 Konten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bandinga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udul Saja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osong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onten dengan Keteranga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mbar dengan Keteranga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8.png"/><Relationship Id="rId7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jpg"/><Relationship Id="rId4" Type="http://schemas.openxmlformats.org/officeDocument/2006/relationships/image" Target="../media/image11.png"/><Relationship Id="rId9" Type="http://schemas.openxmlformats.org/officeDocument/2006/relationships/image" Target="../media/image34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jpg"/><Relationship Id="rId4" Type="http://schemas.openxmlformats.org/officeDocument/2006/relationships/image" Target="../media/image11.png"/><Relationship Id="rId9" Type="http://schemas.openxmlformats.org/officeDocument/2006/relationships/image" Target="../media/image43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37.png"/><Relationship Id="rId8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jp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4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jp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jp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4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jp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4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jp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4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jp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jpg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Relationship Id="rId4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jp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23.png"/><Relationship Id="rId8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jp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jp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agile teamwork" id="88" name="Google Shape;88;p1"/>
          <p:cNvPicPr preferRelativeResize="0"/>
          <p:nvPr/>
        </p:nvPicPr>
        <p:blipFill rotWithShape="1">
          <a:blip r:embed="rId3">
            <a:alphaModFix/>
          </a:blip>
          <a:srcRect b="15572" l="0" r="0" t="0"/>
          <a:stretch/>
        </p:blipFill>
        <p:spPr>
          <a:xfrm>
            <a:off x="0" y="0"/>
            <a:ext cx="1218814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-3523548" y="326705"/>
            <a:ext cx="12192000" cy="6858000"/>
          </a:xfrm>
          <a:prstGeom prst="rect">
            <a:avLst/>
          </a:prstGeom>
          <a:solidFill>
            <a:schemeClr val="dk1">
              <a:alpha val="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-1" y="-59392"/>
            <a:ext cx="4826643" cy="691739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91" name="Google Shape;91;p1"/>
          <p:cNvPicPr preferRelativeResize="0"/>
          <p:nvPr/>
        </p:nvPicPr>
        <p:blipFill rotWithShape="1">
          <a:blip r:embed="rId4">
            <a:alphaModFix/>
          </a:blip>
          <a:srcRect b="0" l="0" r="42561" t="0"/>
          <a:stretch/>
        </p:blipFill>
        <p:spPr>
          <a:xfrm>
            <a:off x="0" y="865650"/>
            <a:ext cx="7002684" cy="51266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uilding&#10;&#10;Description automatically generated" id="92" name="Google Shape;92;p1"/>
          <p:cNvPicPr preferRelativeResize="0"/>
          <p:nvPr/>
        </p:nvPicPr>
        <p:blipFill rotWithShape="1">
          <a:blip r:embed="rId5">
            <a:alphaModFix amt="15000"/>
          </a:blip>
          <a:srcRect b="0" l="0" r="0" t="0"/>
          <a:stretch/>
        </p:blipFill>
        <p:spPr>
          <a:xfrm>
            <a:off x="-289367" y="-326431"/>
            <a:ext cx="881189" cy="8811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93" name="Google Shape;93;p1"/>
          <p:cNvPicPr preferRelativeResize="0"/>
          <p:nvPr/>
        </p:nvPicPr>
        <p:blipFill rotWithShape="1">
          <a:blip r:embed="rId6">
            <a:alphaModFix amt="52999"/>
          </a:blip>
          <a:srcRect b="0" l="0" r="62945" t="0"/>
          <a:stretch/>
        </p:blipFill>
        <p:spPr>
          <a:xfrm flipH="1">
            <a:off x="9117899" y="3211537"/>
            <a:ext cx="3042362" cy="342100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 txBox="1"/>
          <p:nvPr/>
        </p:nvSpPr>
        <p:spPr>
          <a:xfrm>
            <a:off x="491867" y="1952199"/>
            <a:ext cx="41613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Money Oriented Team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" name="Google Shape;95;p1"/>
          <p:cNvGrpSpPr/>
          <p:nvPr/>
        </p:nvGrpSpPr>
        <p:grpSpPr>
          <a:xfrm>
            <a:off x="591822" y="-328507"/>
            <a:ext cx="1386511" cy="1594060"/>
            <a:chOff x="726653" y="-517614"/>
            <a:chExt cx="2170622" cy="2495545"/>
          </a:xfrm>
        </p:grpSpPr>
        <p:sp>
          <p:nvSpPr>
            <p:cNvPr id="96" name="Google Shape;96;p1"/>
            <p:cNvSpPr/>
            <p:nvPr/>
          </p:nvSpPr>
          <p:spPr>
            <a:xfrm>
              <a:off x="796588" y="-517614"/>
              <a:ext cx="2030752" cy="2495545"/>
            </a:xfrm>
            <a:prstGeom prst="roundRect">
              <a:avLst>
                <a:gd fmla="val 8585" name="adj"/>
              </a:avLst>
            </a:prstGeom>
            <a:solidFill>
              <a:srgbClr val="00A7B4"/>
            </a:solidFill>
            <a:ln>
              <a:noFill/>
            </a:ln>
            <a:effectLst>
              <a:outerShdw blurRad="152400" rotWithShape="0" algn="tl" dir="270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A close up of a logo&#10;&#10;Description automatically generated" id="97" name="Google Shape;97;p1"/>
            <p:cNvPicPr preferRelativeResize="0"/>
            <p:nvPr/>
          </p:nvPicPr>
          <p:blipFill rotWithShape="1">
            <a:blip r:embed="rId7">
              <a:alphaModFix/>
            </a:blip>
            <a:srcRect b="32683" l="2416" r="76119" t="34766"/>
            <a:stretch/>
          </p:blipFill>
          <p:spPr>
            <a:xfrm>
              <a:off x="726653" y="443679"/>
              <a:ext cx="2170622" cy="13694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8" name="Google Shape;98;p1"/>
          <p:cNvSpPr txBox="1"/>
          <p:nvPr/>
        </p:nvSpPr>
        <p:spPr>
          <a:xfrm>
            <a:off x="491867" y="3706816"/>
            <a:ext cx="3064396" cy="18864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Dokumen Laporan Final Project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" name="Google Shape;99;p1"/>
          <p:cNvCxnSpPr/>
          <p:nvPr/>
        </p:nvCxnSpPr>
        <p:spPr>
          <a:xfrm>
            <a:off x="636494" y="3536696"/>
            <a:ext cx="416689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agile teamwork" id="201" name="Google Shape;201;p4"/>
          <p:cNvPicPr preferRelativeResize="0"/>
          <p:nvPr/>
        </p:nvPicPr>
        <p:blipFill rotWithShape="1">
          <a:blip r:embed="rId3">
            <a:alphaModFix/>
          </a:blip>
          <a:srcRect b="15572" l="0" r="0" t="0"/>
          <a:stretch/>
        </p:blipFill>
        <p:spPr>
          <a:xfrm>
            <a:off x="0" y="0"/>
            <a:ext cx="1218814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4"/>
          <p:cNvSpPr/>
          <p:nvPr/>
        </p:nvSpPr>
        <p:spPr>
          <a:xfrm>
            <a:off x="0" y="0"/>
            <a:ext cx="12188141" cy="6858000"/>
          </a:xfrm>
          <a:prstGeom prst="rect">
            <a:avLst/>
          </a:prstGeom>
          <a:solidFill>
            <a:schemeClr val="lt1">
              <a:alpha val="9686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204" name="Google Shape;204;p4"/>
          <p:cNvPicPr preferRelativeResize="0"/>
          <p:nvPr/>
        </p:nvPicPr>
        <p:blipFill rotWithShape="1">
          <a:blip r:embed="rId4">
            <a:alphaModFix amt="71000"/>
          </a:blip>
          <a:srcRect b="0" l="0" r="0" t="0"/>
          <a:stretch/>
        </p:blipFill>
        <p:spPr>
          <a:xfrm>
            <a:off x="-13753" y="696642"/>
            <a:ext cx="12192000" cy="508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uilding&#10;&#10;Description automatically generated" id="205" name="Google Shape;205;p4"/>
          <p:cNvPicPr preferRelativeResize="0"/>
          <p:nvPr/>
        </p:nvPicPr>
        <p:blipFill rotWithShape="1">
          <a:blip r:embed="rId5">
            <a:alphaModFix amt="15000"/>
          </a:blip>
          <a:srcRect b="0" l="0" r="0" t="0"/>
          <a:stretch/>
        </p:blipFill>
        <p:spPr>
          <a:xfrm>
            <a:off x="-480932" y="-433239"/>
            <a:ext cx="1268910" cy="12689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206" name="Google Shape;206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"/>
          <p:cNvSpPr txBox="1"/>
          <p:nvPr/>
        </p:nvSpPr>
        <p:spPr>
          <a:xfrm>
            <a:off x="1041720" y="1306587"/>
            <a:ext cx="105330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8" name="Google Shape;208;p4"/>
          <p:cNvSpPr txBox="1"/>
          <p:nvPr/>
        </p:nvSpPr>
        <p:spPr>
          <a:xfrm>
            <a:off x="1041720" y="181117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STAGE2 - Insights 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9" name="Google Shape;209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7975" y="766113"/>
            <a:ext cx="4552950" cy="30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39650" y="823263"/>
            <a:ext cx="4419600" cy="29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790825" y="3728388"/>
            <a:ext cx="6076950" cy="30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agile teamwork" id="216" name="Google Shape;216;g1017d41cf75_0_13"/>
          <p:cNvPicPr preferRelativeResize="0"/>
          <p:nvPr/>
        </p:nvPicPr>
        <p:blipFill rotWithShape="1">
          <a:blip r:embed="rId3">
            <a:alphaModFix/>
          </a:blip>
          <a:srcRect b="15569" l="0" r="0" t="0"/>
          <a:stretch/>
        </p:blipFill>
        <p:spPr>
          <a:xfrm>
            <a:off x="0" y="0"/>
            <a:ext cx="1218814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1017d41cf75_0_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1017d41cf75_0_13"/>
          <p:cNvSpPr/>
          <p:nvPr/>
        </p:nvSpPr>
        <p:spPr>
          <a:xfrm>
            <a:off x="0" y="0"/>
            <a:ext cx="12188099" cy="6858000"/>
          </a:xfrm>
          <a:prstGeom prst="rect">
            <a:avLst/>
          </a:prstGeom>
          <a:solidFill>
            <a:schemeClr val="lt1">
              <a:alpha val="9686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219" name="Google Shape;219;g1017d41cf75_0_13"/>
          <p:cNvPicPr preferRelativeResize="0"/>
          <p:nvPr/>
        </p:nvPicPr>
        <p:blipFill rotWithShape="1">
          <a:blip r:embed="rId4">
            <a:alphaModFix amt="71000"/>
          </a:blip>
          <a:srcRect b="0" l="0" r="0" t="0"/>
          <a:stretch/>
        </p:blipFill>
        <p:spPr>
          <a:xfrm>
            <a:off x="-13753" y="696642"/>
            <a:ext cx="12192000" cy="508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uilding&#10;&#10;Description automatically generated" id="220" name="Google Shape;220;g1017d41cf75_0_13"/>
          <p:cNvPicPr preferRelativeResize="0"/>
          <p:nvPr/>
        </p:nvPicPr>
        <p:blipFill rotWithShape="1">
          <a:blip r:embed="rId5">
            <a:alphaModFix amt="15000"/>
          </a:blip>
          <a:srcRect b="0" l="0" r="0" t="0"/>
          <a:stretch/>
        </p:blipFill>
        <p:spPr>
          <a:xfrm>
            <a:off x="-480932" y="-433239"/>
            <a:ext cx="1268910" cy="12689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221" name="Google Shape;221;g1017d41cf75_0_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1017d41cf75_0_13"/>
          <p:cNvSpPr txBox="1"/>
          <p:nvPr/>
        </p:nvSpPr>
        <p:spPr>
          <a:xfrm>
            <a:off x="1041720" y="1306587"/>
            <a:ext cx="105330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23" name="Google Shape;223;g1017d41cf75_0_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32763" y="527650"/>
            <a:ext cx="5172075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1017d41cf75_0_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69775" y="522888"/>
            <a:ext cx="4495800" cy="25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1017d41cf75_0_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243250" y="3463950"/>
            <a:ext cx="5705475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agile teamwork" id="230" name="Google Shape;230;p5"/>
          <p:cNvPicPr preferRelativeResize="0"/>
          <p:nvPr/>
        </p:nvPicPr>
        <p:blipFill rotWithShape="1">
          <a:blip r:embed="rId3">
            <a:alphaModFix/>
          </a:blip>
          <a:srcRect b="15572" l="0" r="0" t="0"/>
          <a:stretch/>
        </p:blipFill>
        <p:spPr>
          <a:xfrm>
            <a:off x="0" y="0"/>
            <a:ext cx="1218814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5"/>
          <p:cNvSpPr/>
          <p:nvPr/>
        </p:nvSpPr>
        <p:spPr>
          <a:xfrm>
            <a:off x="0" y="0"/>
            <a:ext cx="12188141" cy="6858000"/>
          </a:xfrm>
          <a:prstGeom prst="rect">
            <a:avLst/>
          </a:prstGeom>
          <a:solidFill>
            <a:schemeClr val="lt1">
              <a:alpha val="9686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233" name="Google Shape;233;p5"/>
          <p:cNvPicPr preferRelativeResize="0"/>
          <p:nvPr/>
        </p:nvPicPr>
        <p:blipFill rotWithShape="1">
          <a:blip r:embed="rId4">
            <a:alphaModFix amt="71000"/>
          </a:blip>
          <a:srcRect b="0" l="0" r="0" t="0"/>
          <a:stretch/>
        </p:blipFill>
        <p:spPr>
          <a:xfrm>
            <a:off x="-13753" y="696642"/>
            <a:ext cx="12192000" cy="508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uilding&#10;&#10;Description automatically generated" id="234" name="Google Shape;234;p5"/>
          <p:cNvPicPr preferRelativeResize="0"/>
          <p:nvPr/>
        </p:nvPicPr>
        <p:blipFill rotWithShape="1">
          <a:blip r:embed="rId5">
            <a:alphaModFix amt="15000"/>
          </a:blip>
          <a:srcRect b="0" l="0" r="0" t="0"/>
          <a:stretch/>
        </p:blipFill>
        <p:spPr>
          <a:xfrm>
            <a:off x="-480932" y="-433239"/>
            <a:ext cx="1268910" cy="12689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235" name="Google Shape;235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5"/>
          <p:cNvSpPr txBox="1"/>
          <p:nvPr/>
        </p:nvSpPr>
        <p:spPr>
          <a:xfrm>
            <a:off x="1041720" y="1306587"/>
            <a:ext cx="10533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5"/>
          <p:cNvSpPr txBox="1"/>
          <p:nvPr/>
        </p:nvSpPr>
        <p:spPr>
          <a:xfrm>
            <a:off x="1041720" y="181117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STAGE2 - Modelling Experiments 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8" name="Google Shape;238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83625" y="766125"/>
            <a:ext cx="10449200" cy="59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agile teamwork" id="243" name="Google Shape;243;g1017d41cf75_0_32"/>
          <p:cNvPicPr preferRelativeResize="0"/>
          <p:nvPr/>
        </p:nvPicPr>
        <p:blipFill rotWithShape="1">
          <a:blip r:embed="rId3">
            <a:alphaModFix/>
          </a:blip>
          <a:srcRect b="15569" l="0" r="0" t="0"/>
          <a:stretch/>
        </p:blipFill>
        <p:spPr>
          <a:xfrm>
            <a:off x="0" y="0"/>
            <a:ext cx="1218814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1017d41cf75_0_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1017d41cf75_0_32"/>
          <p:cNvSpPr/>
          <p:nvPr/>
        </p:nvSpPr>
        <p:spPr>
          <a:xfrm>
            <a:off x="0" y="0"/>
            <a:ext cx="12188099" cy="6858000"/>
          </a:xfrm>
          <a:prstGeom prst="rect">
            <a:avLst/>
          </a:prstGeom>
          <a:solidFill>
            <a:schemeClr val="lt1">
              <a:alpha val="9686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246" name="Google Shape;246;g1017d41cf75_0_32"/>
          <p:cNvPicPr preferRelativeResize="0"/>
          <p:nvPr/>
        </p:nvPicPr>
        <p:blipFill rotWithShape="1">
          <a:blip r:embed="rId4">
            <a:alphaModFix amt="71000"/>
          </a:blip>
          <a:srcRect b="0" l="0" r="0" t="0"/>
          <a:stretch/>
        </p:blipFill>
        <p:spPr>
          <a:xfrm>
            <a:off x="-13753" y="696642"/>
            <a:ext cx="12192000" cy="508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uilding&#10;&#10;Description automatically generated" id="247" name="Google Shape;247;g1017d41cf75_0_32"/>
          <p:cNvPicPr preferRelativeResize="0"/>
          <p:nvPr/>
        </p:nvPicPr>
        <p:blipFill rotWithShape="1">
          <a:blip r:embed="rId5">
            <a:alphaModFix amt="15000"/>
          </a:blip>
          <a:srcRect b="0" l="0" r="0" t="0"/>
          <a:stretch/>
        </p:blipFill>
        <p:spPr>
          <a:xfrm>
            <a:off x="-480932" y="-433239"/>
            <a:ext cx="1268910" cy="12689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248" name="Google Shape;248;g1017d41cf75_0_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1017d41cf75_0_32"/>
          <p:cNvSpPr txBox="1"/>
          <p:nvPr/>
        </p:nvSpPr>
        <p:spPr>
          <a:xfrm>
            <a:off x="1041720" y="1306587"/>
            <a:ext cx="10533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g1017d41cf75_0_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3625" y="338125"/>
            <a:ext cx="10229850" cy="618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agile teamwork" id="255" name="Google Shape;255;p6"/>
          <p:cNvPicPr preferRelativeResize="0"/>
          <p:nvPr/>
        </p:nvPicPr>
        <p:blipFill rotWithShape="1">
          <a:blip r:embed="rId3">
            <a:alphaModFix/>
          </a:blip>
          <a:srcRect b="15572" l="0" r="0" t="0"/>
          <a:stretch/>
        </p:blipFill>
        <p:spPr>
          <a:xfrm>
            <a:off x="0" y="0"/>
            <a:ext cx="1218814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6"/>
          <p:cNvSpPr/>
          <p:nvPr/>
        </p:nvSpPr>
        <p:spPr>
          <a:xfrm>
            <a:off x="0" y="0"/>
            <a:ext cx="12188141" cy="6858000"/>
          </a:xfrm>
          <a:prstGeom prst="rect">
            <a:avLst/>
          </a:prstGeom>
          <a:solidFill>
            <a:schemeClr val="lt1">
              <a:alpha val="9686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258" name="Google Shape;258;p6"/>
          <p:cNvPicPr preferRelativeResize="0"/>
          <p:nvPr/>
        </p:nvPicPr>
        <p:blipFill rotWithShape="1">
          <a:blip r:embed="rId4">
            <a:alphaModFix amt="71000"/>
          </a:blip>
          <a:srcRect b="0" l="0" r="0" t="0"/>
          <a:stretch/>
        </p:blipFill>
        <p:spPr>
          <a:xfrm>
            <a:off x="-13753" y="696642"/>
            <a:ext cx="12192000" cy="508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uilding&#10;&#10;Description automatically generated" id="259" name="Google Shape;259;p6"/>
          <p:cNvPicPr preferRelativeResize="0"/>
          <p:nvPr/>
        </p:nvPicPr>
        <p:blipFill rotWithShape="1">
          <a:blip r:embed="rId5">
            <a:alphaModFix amt="15000"/>
          </a:blip>
          <a:srcRect b="0" l="0" r="0" t="0"/>
          <a:stretch/>
        </p:blipFill>
        <p:spPr>
          <a:xfrm>
            <a:off x="-480932" y="-433239"/>
            <a:ext cx="1268910" cy="12689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260" name="Google Shape;260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6"/>
          <p:cNvSpPr txBox="1"/>
          <p:nvPr/>
        </p:nvSpPr>
        <p:spPr>
          <a:xfrm>
            <a:off x="787970" y="320142"/>
            <a:ext cx="103701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STAGE3 - Executive Summary &amp; Recommendation 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2" name="Google Shape;262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8625" y="1334350"/>
            <a:ext cx="10325100" cy="552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agile teamwork" id="267" name="Google Shape;267;g1017d41cf75_0_46"/>
          <p:cNvPicPr preferRelativeResize="0"/>
          <p:nvPr/>
        </p:nvPicPr>
        <p:blipFill rotWithShape="1">
          <a:blip r:embed="rId3">
            <a:alphaModFix/>
          </a:blip>
          <a:srcRect b="15569" l="0" r="0" t="0"/>
          <a:stretch/>
        </p:blipFill>
        <p:spPr>
          <a:xfrm>
            <a:off x="0" y="0"/>
            <a:ext cx="1218814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1017d41cf75_0_4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g1017d41cf75_0_46"/>
          <p:cNvSpPr/>
          <p:nvPr/>
        </p:nvSpPr>
        <p:spPr>
          <a:xfrm>
            <a:off x="0" y="0"/>
            <a:ext cx="12188099" cy="6858000"/>
          </a:xfrm>
          <a:prstGeom prst="rect">
            <a:avLst/>
          </a:prstGeom>
          <a:solidFill>
            <a:schemeClr val="lt1">
              <a:alpha val="9686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270" name="Google Shape;270;g1017d41cf75_0_46"/>
          <p:cNvPicPr preferRelativeResize="0"/>
          <p:nvPr/>
        </p:nvPicPr>
        <p:blipFill rotWithShape="1">
          <a:blip r:embed="rId4">
            <a:alphaModFix amt="71000"/>
          </a:blip>
          <a:srcRect b="0" l="0" r="0" t="0"/>
          <a:stretch/>
        </p:blipFill>
        <p:spPr>
          <a:xfrm>
            <a:off x="-13753" y="696642"/>
            <a:ext cx="12192000" cy="508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uilding&#10;&#10;Description automatically generated" id="271" name="Google Shape;271;g1017d41cf75_0_46"/>
          <p:cNvPicPr preferRelativeResize="0"/>
          <p:nvPr/>
        </p:nvPicPr>
        <p:blipFill rotWithShape="1">
          <a:blip r:embed="rId5">
            <a:alphaModFix amt="15000"/>
          </a:blip>
          <a:srcRect b="0" l="0" r="0" t="0"/>
          <a:stretch/>
        </p:blipFill>
        <p:spPr>
          <a:xfrm>
            <a:off x="-480932" y="-433239"/>
            <a:ext cx="1268910" cy="12689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272" name="Google Shape;272;g1017d41cf75_0_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1017d41cf75_0_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3188" y="557200"/>
            <a:ext cx="11249025" cy="574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agile teamwork" id="278" name="Google Shape;278;g1017d41cf75_0_58"/>
          <p:cNvPicPr preferRelativeResize="0"/>
          <p:nvPr/>
        </p:nvPicPr>
        <p:blipFill rotWithShape="1">
          <a:blip r:embed="rId3">
            <a:alphaModFix/>
          </a:blip>
          <a:srcRect b="15569" l="0" r="0" t="0"/>
          <a:stretch/>
        </p:blipFill>
        <p:spPr>
          <a:xfrm>
            <a:off x="0" y="0"/>
            <a:ext cx="1218814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1017d41cf75_0_5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g1017d41cf75_0_58"/>
          <p:cNvSpPr/>
          <p:nvPr/>
        </p:nvSpPr>
        <p:spPr>
          <a:xfrm>
            <a:off x="0" y="0"/>
            <a:ext cx="12188099" cy="6858000"/>
          </a:xfrm>
          <a:prstGeom prst="rect">
            <a:avLst/>
          </a:prstGeom>
          <a:solidFill>
            <a:schemeClr val="lt1">
              <a:alpha val="9686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281" name="Google Shape;281;g1017d41cf75_0_58"/>
          <p:cNvPicPr preferRelativeResize="0"/>
          <p:nvPr/>
        </p:nvPicPr>
        <p:blipFill rotWithShape="1">
          <a:blip r:embed="rId4">
            <a:alphaModFix amt="71000"/>
          </a:blip>
          <a:srcRect b="0" l="0" r="0" t="0"/>
          <a:stretch/>
        </p:blipFill>
        <p:spPr>
          <a:xfrm>
            <a:off x="-13753" y="696642"/>
            <a:ext cx="12192000" cy="508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uilding&#10;&#10;Description automatically generated" id="282" name="Google Shape;282;g1017d41cf75_0_58"/>
          <p:cNvPicPr preferRelativeResize="0"/>
          <p:nvPr/>
        </p:nvPicPr>
        <p:blipFill rotWithShape="1">
          <a:blip r:embed="rId5">
            <a:alphaModFix amt="15000"/>
          </a:blip>
          <a:srcRect b="0" l="0" r="0" t="0"/>
          <a:stretch/>
        </p:blipFill>
        <p:spPr>
          <a:xfrm>
            <a:off x="-480932" y="-433239"/>
            <a:ext cx="1268910" cy="12689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283" name="Google Shape;283;g1017d41cf75_0_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1017d41cf75_0_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9100" y="762000"/>
            <a:ext cx="11353800" cy="53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agile teamwork" id="289" name="Google Shape;289;p7"/>
          <p:cNvPicPr preferRelativeResize="0"/>
          <p:nvPr/>
        </p:nvPicPr>
        <p:blipFill rotWithShape="1">
          <a:blip r:embed="rId3">
            <a:alphaModFix/>
          </a:blip>
          <a:srcRect b="15572" l="0" r="0" t="0"/>
          <a:stretch/>
        </p:blipFill>
        <p:spPr>
          <a:xfrm>
            <a:off x="0" y="0"/>
            <a:ext cx="1218814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7"/>
          <p:cNvSpPr/>
          <p:nvPr/>
        </p:nvSpPr>
        <p:spPr>
          <a:xfrm>
            <a:off x="0" y="0"/>
            <a:ext cx="12188141" cy="6858000"/>
          </a:xfrm>
          <a:prstGeom prst="rect">
            <a:avLst/>
          </a:prstGeom>
          <a:solidFill>
            <a:schemeClr val="lt1">
              <a:alpha val="9686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292" name="Google Shape;292;p7"/>
          <p:cNvPicPr preferRelativeResize="0"/>
          <p:nvPr/>
        </p:nvPicPr>
        <p:blipFill rotWithShape="1">
          <a:blip r:embed="rId4">
            <a:alphaModFix amt="71000"/>
          </a:blip>
          <a:srcRect b="0" l="0" r="0" t="0"/>
          <a:stretch/>
        </p:blipFill>
        <p:spPr>
          <a:xfrm>
            <a:off x="-13753" y="696642"/>
            <a:ext cx="12192000" cy="508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uilding&#10;&#10;Description automatically generated" id="293" name="Google Shape;293;p7"/>
          <p:cNvPicPr preferRelativeResize="0"/>
          <p:nvPr/>
        </p:nvPicPr>
        <p:blipFill rotWithShape="1">
          <a:blip r:embed="rId5">
            <a:alphaModFix amt="15000"/>
          </a:blip>
          <a:srcRect b="0" l="0" r="0" t="0"/>
          <a:stretch/>
        </p:blipFill>
        <p:spPr>
          <a:xfrm>
            <a:off x="-480932" y="-433239"/>
            <a:ext cx="1268910" cy="12689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294" name="Google Shape;294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7"/>
          <p:cNvSpPr txBox="1"/>
          <p:nvPr/>
        </p:nvSpPr>
        <p:spPr>
          <a:xfrm>
            <a:off x="1041720" y="1306587"/>
            <a:ext cx="10533000" cy="8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Nizar Mochammad Yusuf</a:t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AutoNum type="arabicPeriod"/>
            </a:pP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Problem statmen</a:t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AutoNum type="arabicPeriod"/>
            </a:pP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Data Cleaning</a:t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AutoNum type="arabicPeriod"/>
            </a:pP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Insight</a:t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AutoNum type="arabicPeriod"/>
            </a:pP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Bisnis Rekomendasi</a:t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Attariq Muhammad Kasfilla</a:t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AutoNum type="arabicPeriod"/>
            </a:pP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Data PreProcessing</a:t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AutoNum type="arabicPeriod"/>
            </a:pP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Advance Coding</a:t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AutoNum type="arabicPeriod"/>
            </a:pP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Machine Learning</a:t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AutoNum type="arabicPeriod"/>
            </a:pP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Simulasi Data</a:t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6" name="Google Shape;296;p7"/>
          <p:cNvSpPr txBox="1"/>
          <p:nvPr/>
        </p:nvSpPr>
        <p:spPr>
          <a:xfrm>
            <a:off x="1041720" y="696642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Pembagian Tugas 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agile teamwork" id="301" name="Google Shape;301;g1017d41cf75_0_69"/>
          <p:cNvPicPr preferRelativeResize="0"/>
          <p:nvPr/>
        </p:nvPicPr>
        <p:blipFill rotWithShape="1">
          <a:blip r:embed="rId3">
            <a:alphaModFix/>
          </a:blip>
          <a:srcRect b="15569" l="0" r="0" t="0"/>
          <a:stretch/>
        </p:blipFill>
        <p:spPr>
          <a:xfrm>
            <a:off x="0" y="0"/>
            <a:ext cx="1218814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1017d41cf75_0_6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g1017d41cf75_0_69"/>
          <p:cNvSpPr/>
          <p:nvPr/>
        </p:nvSpPr>
        <p:spPr>
          <a:xfrm>
            <a:off x="0" y="0"/>
            <a:ext cx="12188099" cy="6858000"/>
          </a:xfrm>
          <a:prstGeom prst="rect">
            <a:avLst/>
          </a:prstGeom>
          <a:solidFill>
            <a:schemeClr val="lt1">
              <a:alpha val="9686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building&#10;&#10;Description automatically generated" id="304" name="Google Shape;304;g1017d41cf75_0_69"/>
          <p:cNvPicPr preferRelativeResize="0"/>
          <p:nvPr/>
        </p:nvPicPr>
        <p:blipFill rotWithShape="1">
          <a:blip r:embed="rId4">
            <a:alphaModFix amt="15000"/>
          </a:blip>
          <a:srcRect b="0" l="0" r="0" t="0"/>
          <a:stretch/>
        </p:blipFill>
        <p:spPr>
          <a:xfrm>
            <a:off x="-480932" y="-433239"/>
            <a:ext cx="1268910" cy="12689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305" name="Google Shape;305;g1017d41cf75_0_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1017d41cf75_0_69"/>
          <p:cNvSpPr txBox="1"/>
          <p:nvPr/>
        </p:nvSpPr>
        <p:spPr>
          <a:xfrm>
            <a:off x="1041720" y="1306587"/>
            <a:ext cx="10533000" cy="8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Gibson, James, L., et al. 1987. Organisasi Dan Manajemen: Perilaku, Struktur, Proses. Binarupa Aksara, Jakarta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Harris, G. E, &amp; Cameron J. E. (2005). Multiple dimensions of organizational identification and commitment aspredictors of turnover intentions and psychological well-being. Canadian Journal of Behavioural Science, 37 (3), 159-169.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Keller dan M Meaney. 2017. Attracting and retaining the right talent. McKinsey Global Institute study.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07" name="Google Shape;307;g1017d41cf75_0_69"/>
          <p:cNvSpPr txBox="1"/>
          <p:nvPr/>
        </p:nvSpPr>
        <p:spPr>
          <a:xfrm>
            <a:off x="1041720" y="696642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Daftar Pustaka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agile teamwork" id="104" name="Google Shape;104;p2"/>
          <p:cNvPicPr preferRelativeResize="0"/>
          <p:nvPr/>
        </p:nvPicPr>
        <p:blipFill rotWithShape="1">
          <a:blip r:embed="rId3">
            <a:alphaModFix/>
          </a:blip>
          <a:srcRect b="15572" l="0" r="0" t="0"/>
          <a:stretch/>
        </p:blipFill>
        <p:spPr>
          <a:xfrm>
            <a:off x="0" y="0"/>
            <a:ext cx="1218814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0" y="0"/>
            <a:ext cx="12188141" cy="6858000"/>
          </a:xfrm>
          <a:prstGeom prst="rect">
            <a:avLst/>
          </a:prstGeom>
          <a:solidFill>
            <a:schemeClr val="lt1">
              <a:alpha val="9686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107" name="Google Shape;107;p2"/>
          <p:cNvPicPr preferRelativeResize="0"/>
          <p:nvPr/>
        </p:nvPicPr>
        <p:blipFill rotWithShape="1">
          <a:blip r:embed="rId4">
            <a:alphaModFix amt="71000"/>
          </a:blip>
          <a:srcRect b="0" l="0" r="0" t="0"/>
          <a:stretch/>
        </p:blipFill>
        <p:spPr>
          <a:xfrm>
            <a:off x="-13753" y="696642"/>
            <a:ext cx="12192000" cy="508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uilding&#10;&#10;Description automatically generated" id="108" name="Google Shape;108;p2"/>
          <p:cNvPicPr preferRelativeResize="0"/>
          <p:nvPr/>
        </p:nvPicPr>
        <p:blipFill rotWithShape="1">
          <a:blip r:embed="rId5">
            <a:alphaModFix amt="15000"/>
          </a:blip>
          <a:srcRect b="0" l="0" r="0" t="0"/>
          <a:stretch/>
        </p:blipFill>
        <p:spPr>
          <a:xfrm>
            <a:off x="-480932" y="-433239"/>
            <a:ext cx="1268910" cy="12689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109" name="Google Shape;109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"/>
          <p:cNvSpPr txBox="1"/>
          <p:nvPr/>
        </p:nvSpPr>
        <p:spPr>
          <a:xfrm>
            <a:off x="1041725" y="1887700"/>
            <a:ext cx="10533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Perusahaan kita memiliki (</a:t>
            </a:r>
            <a:r>
              <a:rPr b="0" i="1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attrition rate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sebesar 16% dan </a:t>
            </a:r>
            <a:r>
              <a:rPr b="0" i="1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TurnOver Rate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tahun terakhir sebesar 34%-36%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Membuat system untuk mempredisksi karyawan yang berpotensial untuk </a:t>
            </a:r>
            <a:r>
              <a:rPr b="0" i="1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attriction</a:t>
            </a:r>
            <a:endParaRPr b="0" i="1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Implementasi kebijakan baru, untuk meningkatkan loyalitas karyawan</a:t>
            </a:r>
            <a:b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1041720" y="696642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Latar Belakang Masalah 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agile teamwork" id="116" name="Google Shape;116;p3"/>
          <p:cNvPicPr preferRelativeResize="0"/>
          <p:nvPr/>
        </p:nvPicPr>
        <p:blipFill rotWithShape="1">
          <a:blip r:embed="rId3">
            <a:alphaModFix/>
          </a:blip>
          <a:srcRect b="15572" l="0" r="0" t="0"/>
          <a:stretch/>
        </p:blipFill>
        <p:spPr>
          <a:xfrm>
            <a:off x="0" y="0"/>
            <a:ext cx="1218814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"/>
          <p:cNvSpPr/>
          <p:nvPr/>
        </p:nvSpPr>
        <p:spPr>
          <a:xfrm>
            <a:off x="0" y="0"/>
            <a:ext cx="12188141" cy="6858000"/>
          </a:xfrm>
          <a:prstGeom prst="rect">
            <a:avLst/>
          </a:prstGeom>
          <a:solidFill>
            <a:schemeClr val="lt1">
              <a:alpha val="9686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119" name="Google Shape;119;p3"/>
          <p:cNvPicPr preferRelativeResize="0"/>
          <p:nvPr/>
        </p:nvPicPr>
        <p:blipFill rotWithShape="1">
          <a:blip r:embed="rId4">
            <a:alphaModFix amt="71000"/>
          </a:blip>
          <a:srcRect b="0" l="0" r="0" t="0"/>
          <a:stretch/>
        </p:blipFill>
        <p:spPr>
          <a:xfrm>
            <a:off x="-13753" y="696642"/>
            <a:ext cx="12192000" cy="508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uilding&#10;&#10;Description automatically generated" id="120" name="Google Shape;120;p3"/>
          <p:cNvPicPr preferRelativeResize="0"/>
          <p:nvPr/>
        </p:nvPicPr>
        <p:blipFill rotWithShape="1">
          <a:blip r:embed="rId5">
            <a:alphaModFix amt="15000"/>
          </a:blip>
          <a:srcRect b="0" l="0" r="0" t="0"/>
          <a:stretch/>
        </p:blipFill>
        <p:spPr>
          <a:xfrm>
            <a:off x="-480932" y="-433239"/>
            <a:ext cx="1268910" cy="12689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121" name="Google Shape;121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"/>
          <p:cNvSpPr txBox="1"/>
          <p:nvPr/>
        </p:nvSpPr>
        <p:spPr>
          <a:xfrm>
            <a:off x="1041713" y="653047"/>
            <a:ext cx="10533000" cy="51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DATA VISUALISASI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41720" y="101717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Pre-processing 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7975" y="987438"/>
            <a:ext cx="11277600" cy="56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agile teamwork" id="129" name="Google Shape;129;gcf82d40dce_0_37"/>
          <p:cNvPicPr preferRelativeResize="0"/>
          <p:nvPr/>
        </p:nvPicPr>
        <p:blipFill rotWithShape="1">
          <a:blip r:embed="rId3">
            <a:alphaModFix/>
          </a:blip>
          <a:srcRect b="15569" l="0" r="0" t="0"/>
          <a:stretch/>
        </p:blipFill>
        <p:spPr>
          <a:xfrm>
            <a:off x="0" y="0"/>
            <a:ext cx="1218814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cf82d40dce_0_3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gcf82d40dce_0_37"/>
          <p:cNvSpPr/>
          <p:nvPr/>
        </p:nvSpPr>
        <p:spPr>
          <a:xfrm>
            <a:off x="0" y="0"/>
            <a:ext cx="12188099" cy="6858000"/>
          </a:xfrm>
          <a:prstGeom prst="rect">
            <a:avLst/>
          </a:prstGeom>
          <a:solidFill>
            <a:schemeClr val="lt1">
              <a:alpha val="9725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132" name="Google Shape;132;gcf82d40dce_0_37"/>
          <p:cNvPicPr preferRelativeResize="0"/>
          <p:nvPr/>
        </p:nvPicPr>
        <p:blipFill rotWithShape="1">
          <a:blip r:embed="rId4">
            <a:alphaModFix amt="71000"/>
          </a:blip>
          <a:srcRect b="0" l="0" r="0" t="0"/>
          <a:stretch/>
        </p:blipFill>
        <p:spPr>
          <a:xfrm>
            <a:off x="-13753" y="696642"/>
            <a:ext cx="12192000" cy="508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uilding&#10;&#10;Description automatically generated" id="133" name="Google Shape;133;gcf82d40dce_0_37"/>
          <p:cNvPicPr preferRelativeResize="0"/>
          <p:nvPr/>
        </p:nvPicPr>
        <p:blipFill rotWithShape="1">
          <a:blip r:embed="rId5">
            <a:alphaModFix amt="15000"/>
          </a:blip>
          <a:srcRect b="0" l="0" r="0" t="0"/>
          <a:stretch/>
        </p:blipFill>
        <p:spPr>
          <a:xfrm>
            <a:off x="-480932" y="-433239"/>
            <a:ext cx="1268910" cy="12689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134" name="Google Shape;134;gcf82d40dce_0_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cf82d40dce_0_37"/>
          <p:cNvSpPr txBox="1"/>
          <p:nvPr/>
        </p:nvSpPr>
        <p:spPr>
          <a:xfrm>
            <a:off x="1041713" y="653047"/>
            <a:ext cx="10533000" cy="51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DATA VISUALISASI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cf82d40dce_0_37"/>
          <p:cNvSpPr txBox="1"/>
          <p:nvPr/>
        </p:nvSpPr>
        <p:spPr>
          <a:xfrm>
            <a:off x="1041720" y="101717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Pre-processing 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gcf82d40dce_0_37"/>
          <p:cNvSpPr txBox="1"/>
          <p:nvPr/>
        </p:nvSpPr>
        <p:spPr>
          <a:xfrm>
            <a:off x="1136000" y="1214525"/>
            <a:ext cx="10111800" cy="47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cf82d40dce_0_37"/>
          <p:cNvSpPr txBox="1"/>
          <p:nvPr/>
        </p:nvSpPr>
        <p:spPr>
          <a:xfrm>
            <a:off x="1041725" y="1359325"/>
            <a:ext cx="105330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gambar sebelumnya menunjukkan distribusi data antara kolom feature dengan kolom target. Dari visualisasi tersebut ada beberapa insight yang kita bisa ambil di antaranya: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alibri"/>
              <a:buChar char="-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Pada feature age distribusinya mendekati normal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alibri"/>
              <a:buChar char="-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Pada feature education, rata-rata pada tingkat bachelor sebesar 38.6%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alibri"/>
              <a:buChar char="-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Pada feature attrition, index Yes sebesar 83.5% dan index No sebesar 16.5%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alibri"/>
              <a:buChar char="-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Pada feature Department, karyawan paling banyak pada departemen R&amp;D sebesar 65.5%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alibri"/>
              <a:buChar char="-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Pada feature marital status rata-rata sudah menikah dengan jumlah 45.9%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agile teamwork" id="143" name="Google Shape;143;gcf82d40dce_0_26"/>
          <p:cNvPicPr preferRelativeResize="0"/>
          <p:nvPr/>
        </p:nvPicPr>
        <p:blipFill rotWithShape="1">
          <a:blip r:embed="rId3">
            <a:alphaModFix/>
          </a:blip>
          <a:srcRect b="15569" l="0" r="0" t="0"/>
          <a:stretch/>
        </p:blipFill>
        <p:spPr>
          <a:xfrm>
            <a:off x="0" y="0"/>
            <a:ext cx="1218814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cf82d40dce_0_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gcf82d40dce_0_26"/>
          <p:cNvSpPr/>
          <p:nvPr/>
        </p:nvSpPr>
        <p:spPr>
          <a:xfrm>
            <a:off x="0" y="0"/>
            <a:ext cx="12188099" cy="6858000"/>
          </a:xfrm>
          <a:prstGeom prst="rect">
            <a:avLst/>
          </a:prstGeom>
          <a:solidFill>
            <a:schemeClr val="lt1">
              <a:alpha val="9725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146" name="Google Shape;146;gcf82d40dce_0_26"/>
          <p:cNvPicPr preferRelativeResize="0"/>
          <p:nvPr/>
        </p:nvPicPr>
        <p:blipFill rotWithShape="1">
          <a:blip r:embed="rId4">
            <a:alphaModFix amt="71000"/>
          </a:blip>
          <a:srcRect b="0" l="0" r="0" t="0"/>
          <a:stretch/>
        </p:blipFill>
        <p:spPr>
          <a:xfrm>
            <a:off x="-13753" y="696642"/>
            <a:ext cx="12192000" cy="508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uilding&#10;&#10;Description automatically generated" id="147" name="Google Shape;147;gcf82d40dce_0_26"/>
          <p:cNvPicPr preferRelativeResize="0"/>
          <p:nvPr/>
        </p:nvPicPr>
        <p:blipFill rotWithShape="1">
          <a:blip r:embed="rId5">
            <a:alphaModFix amt="15000"/>
          </a:blip>
          <a:srcRect b="0" l="0" r="0" t="0"/>
          <a:stretch/>
        </p:blipFill>
        <p:spPr>
          <a:xfrm>
            <a:off x="-480932" y="-433239"/>
            <a:ext cx="1268910" cy="12689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148" name="Google Shape;148;gcf82d40dce_0_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cf82d40dce_0_26"/>
          <p:cNvSpPr txBox="1"/>
          <p:nvPr/>
        </p:nvSpPr>
        <p:spPr>
          <a:xfrm>
            <a:off x="988345" y="1196337"/>
            <a:ext cx="10533000" cy="42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Pertama kita cek apakah ada data yang kosong dan duplicate.</a:t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untuk mengecek data yang kosong, menggunakan df.isna()sum. Dari hasil tersebut ditemukan bahwa tidak ada data yang  null. </a:t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untuk mengecek data yang duplicate, menggunakan df.duplicates(.) Dari hasil tersebut tidak ditemukan bahwa tidak ada data yang duplicate.</a:t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0" name="Google Shape;150;gcf82d40dce_0_26"/>
          <p:cNvSpPr txBox="1"/>
          <p:nvPr/>
        </p:nvSpPr>
        <p:spPr>
          <a:xfrm>
            <a:off x="909420" y="527642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Data Cleansing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agile teamwork" id="155" name="Google Shape;155;gcf82d40dce_6_7"/>
          <p:cNvPicPr preferRelativeResize="0"/>
          <p:nvPr/>
        </p:nvPicPr>
        <p:blipFill rotWithShape="1">
          <a:blip r:embed="rId3">
            <a:alphaModFix/>
          </a:blip>
          <a:srcRect b="15569" l="0" r="0" t="0"/>
          <a:stretch/>
        </p:blipFill>
        <p:spPr>
          <a:xfrm>
            <a:off x="0" y="0"/>
            <a:ext cx="1218814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cf82d40dce_6_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cf82d40dce_6_7"/>
          <p:cNvSpPr/>
          <p:nvPr/>
        </p:nvSpPr>
        <p:spPr>
          <a:xfrm>
            <a:off x="0" y="0"/>
            <a:ext cx="12188099" cy="6858000"/>
          </a:xfrm>
          <a:prstGeom prst="rect">
            <a:avLst/>
          </a:prstGeom>
          <a:solidFill>
            <a:schemeClr val="lt1">
              <a:alpha val="9725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158" name="Google Shape;158;gcf82d40dce_6_7"/>
          <p:cNvPicPr preferRelativeResize="0"/>
          <p:nvPr/>
        </p:nvPicPr>
        <p:blipFill rotWithShape="1">
          <a:blip r:embed="rId4">
            <a:alphaModFix amt="71000"/>
          </a:blip>
          <a:srcRect b="0" l="0" r="0" t="0"/>
          <a:stretch/>
        </p:blipFill>
        <p:spPr>
          <a:xfrm>
            <a:off x="-13753" y="696642"/>
            <a:ext cx="12192000" cy="508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uilding&#10;&#10;Description automatically generated" id="159" name="Google Shape;159;gcf82d40dce_6_7"/>
          <p:cNvPicPr preferRelativeResize="0"/>
          <p:nvPr/>
        </p:nvPicPr>
        <p:blipFill rotWithShape="1">
          <a:blip r:embed="rId5">
            <a:alphaModFix amt="15000"/>
          </a:blip>
          <a:srcRect b="0" l="0" r="0" t="0"/>
          <a:stretch/>
        </p:blipFill>
        <p:spPr>
          <a:xfrm>
            <a:off x="-480932" y="-433239"/>
            <a:ext cx="1268910" cy="12689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160" name="Google Shape;160;gcf82d40dce_6_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cf82d40dce_6_7"/>
          <p:cNvSpPr txBox="1"/>
          <p:nvPr/>
        </p:nvSpPr>
        <p:spPr>
          <a:xfrm>
            <a:off x="988350" y="1196321"/>
            <a:ext cx="10533000" cy="55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2" name="Google Shape;162;gcf82d40dce_6_7"/>
          <p:cNvSpPr txBox="1"/>
          <p:nvPr/>
        </p:nvSpPr>
        <p:spPr>
          <a:xfrm>
            <a:off x="909420" y="527642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Data Cleansing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3" name="Google Shape;163;gcf82d40dce_6_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88900" y="1196325"/>
            <a:ext cx="2678025" cy="501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cf82d40dce_6_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58782" y="1196325"/>
            <a:ext cx="5227350" cy="146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agile teamwork" id="169" name="Google Shape;169;gcf82d40dce_0_15"/>
          <p:cNvPicPr preferRelativeResize="0"/>
          <p:nvPr/>
        </p:nvPicPr>
        <p:blipFill rotWithShape="1">
          <a:blip r:embed="rId3">
            <a:alphaModFix/>
          </a:blip>
          <a:srcRect b="15569" l="0" r="0" t="0"/>
          <a:stretch/>
        </p:blipFill>
        <p:spPr>
          <a:xfrm>
            <a:off x="0" y="0"/>
            <a:ext cx="1218814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cf82d40dce_0_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cf82d40dce_0_15"/>
          <p:cNvSpPr/>
          <p:nvPr/>
        </p:nvSpPr>
        <p:spPr>
          <a:xfrm>
            <a:off x="0" y="0"/>
            <a:ext cx="12188099" cy="6858000"/>
          </a:xfrm>
          <a:prstGeom prst="rect">
            <a:avLst/>
          </a:prstGeom>
          <a:solidFill>
            <a:schemeClr val="lt1">
              <a:alpha val="9725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172" name="Google Shape;172;gcf82d40dce_0_15"/>
          <p:cNvPicPr preferRelativeResize="0"/>
          <p:nvPr/>
        </p:nvPicPr>
        <p:blipFill rotWithShape="1">
          <a:blip r:embed="rId4">
            <a:alphaModFix amt="71000"/>
          </a:blip>
          <a:srcRect b="0" l="0" r="0" t="0"/>
          <a:stretch/>
        </p:blipFill>
        <p:spPr>
          <a:xfrm>
            <a:off x="-13753" y="696642"/>
            <a:ext cx="12192000" cy="508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uilding&#10;&#10;Description automatically generated" id="173" name="Google Shape;173;gcf82d40dce_0_15"/>
          <p:cNvPicPr preferRelativeResize="0"/>
          <p:nvPr/>
        </p:nvPicPr>
        <p:blipFill rotWithShape="1">
          <a:blip r:embed="rId5">
            <a:alphaModFix amt="15000"/>
          </a:blip>
          <a:srcRect b="0" l="0" r="0" t="0"/>
          <a:stretch/>
        </p:blipFill>
        <p:spPr>
          <a:xfrm>
            <a:off x="-480932" y="-433239"/>
            <a:ext cx="1268910" cy="12689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174" name="Google Shape;174;gcf82d40dce_0_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cf82d40dce_0_15"/>
          <p:cNvSpPr txBox="1"/>
          <p:nvPr/>
        </p:nvSpPr>
        <p:spPr>
          <a:xfrm>
            <a:off x="959101" y="85200"/>
            <a:ext cx="88302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Pre-processing (Feature Encoding)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gcf82d40dce_0_15"/>
          <p:cNvSpPr txBox="1"/>
          <p:nvPr/>
        </p:nvSpPr>
        <p:spPr>
          <a:xfrm>
            <a:off x="1035850" y="696638"/>
            <a:ext cx="6727800" cy="21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osis"/>
              <a:buAutoNum type="arabicPeriod"/>
            </a:pPr>
            <a:r>
              <a:rPr b="0" i="0" lang="en-US" sz="15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Untuk kolom yang berjenis kategori  kami menggunakan proses perubahan data label encoder</a:t>
            </a:r>
            <a:endParaRPr b="0" i="0" sz="15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77" name="Google Shape;177;gcf82d40dce_0_15"/>
          <p:cNvPicPr preferRelativeResize="0"/>
          <p:nvPr/>
        </p:nvPicPr>
        <p:blipFill rotWithShape="1">
          <a:blip r:embed="rId7">
            <a:alphaModFix/>
          </a:blip>
          <a:srcRect b="54087" l="19379" r="50935" t="31318"/>
          <a:stretch/>
        </p:blipFill>
        <p:spPr>
          <a:xfrm>
            <a:off x="1090570" y="2379650"/>
            <a:ext cx="9983350" cy="275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agile teamwork" id="182" name="Google Shape;182;gcf82d40dce_0_4"/>
          <p:cNvPicPr preferRelativeResize="0"/>
          <p:nvPr/>
        </p:nvPicPr>
        <p:blipFill rotWithShape="1">
          <a:blip r:embed="rId3">
            <a:alphaModFix/>
          </a:blip>
          <a:srcRect b="15569" l="0" r="0" t="0"/>
          <a:stretch/>
        </p:blipFill>
        <p:spPr>
          <a:xfrm>
            <a:off x="0" y="0"/>
            <a:ext cx="1218814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cf82d40dce_0_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gcf82d40dce_0_4"/>
          <p:cNvSpPr/>
          <p:nvPr/>
        </p:nvSpPr>
        <p:spPr>
          <a:xfrm>
            <a:off x="0" y="0"/>
            <a:ext cx="12188099" cy="6858000"/>
          </a:xfrm>
          <a:prstGeom prst="rect">
            <a:avLst/>
          </a:prstGeom>
          <a:solidFill>
            <a:schemeClr val="lt1">
              <a:alpha val="9725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185" name="Google Shape;185;gcf82d40dce_0_4"/>
          <p:cNvPicPr preferRelativeResize="0"/>
          <p:nvPr/>
        </p:nvPicPr>
        <p:blipFill rotWithShape="1">
          <a:blip r:embed="rId4">
            <a:alphaModFix amt="71000"/>
          </a:blip>
          <a:srcRect b="0" l="0" r="0" t="0"/>
          <a:stretch/>
        </p:blipFill>
        <p:spPr>
          <a:xfrm>
            <a:off x="-13753" y="696642"/>
            <a:ext cx="12192000" cy="508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uilding&#10;&#10;Description automatically generated" id="186" name="Google Shape;186;gcf82d40dce_0_4"/>
          <p:cNvPicPr preferRelativeResize="0"/>
          <p:nvPr/>
        </p:nvPicPr>
        <p:blipFill rotWithShape="1">
          <a:blip r:embed="rId5">
            <a:alphaModFix amt="15000"/>
          </a:blip>
          <a:srcRect b="0" l="0" r="0" t="0"/>
          <a:stretch/>
        </p:blipFill>
        <p:spPr>
          <a:xfrm>
            <a:off x="-480932" y="-433239"/>
            <a:ext cx="1268910" cy="12689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187" name="Google Shape;187;gcf82d40dce_0_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cf82d40dce_0_4"/>
          <p:cNvSpPr txBox="1"/>
          <p:nvPr/>
        </p:nvSpPr>
        <p:spPr>
          <a:xfrm>
            <a:off x="1041720" y="1306587"/>
            <a:ext cx="10533000" cy="42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MENCARI TARGET FEATURE YANG DATANYA TIDAK BERIMBANG</a:t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Setelah dilakukan label encoding terhadap feature target yaitu Attrition_label, maka kita baru bisa melakukan class imbalance terhadap feature tersebut. Hal ini dilakukan untuk mengoptimalisasi akurasi machine learning lebih pintar dan menyeimbangkan data minoritas</a:t>
            </a:r>
            <a:endParaRPr b="0" i="0" sz="20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9" name="Google Shape;189;gcf82d40dce_0_4"/>
          <p:cNvSpPr txBox="1"/>
          <p:nvPr/>
        </p:nvSpPr>
        <p:spPr>
          <a:xfrm>
            <a:off x="1041720" y="696642"/>
            <a:ext cx="73524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Pre-processing 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0" name="Google Shape;190;gcf82d40dce_0_4"/>
          <p:cNvPicPr preferRelativeResize="0"/>
          <p:nvPr/>
        </p:nvPicPr>
        <p:blipFill rotWithShape="1">
          <a:blip r:embed="rId7">
            <a:alphaModFix/>
          </a:blip>
          <a:srcRect b="43368" l="19379" r="44563" t="41925"/>
          <a:stretch/>
        </p:blipFill>
        <p:spPr>
          <a:xfrm>
            <a:off x="1156775" y="3817349"/>
            <a:ext cx="9872225" cy="2263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gcf82d06cf8_2_2"/>
          <p:cNvPicPr preferRelativeResize="0"/>
          <p:nvPr/>
        </p:nvPicPr>
        <p:blipFill rotWithShape="1">
          <a:blip r:embed="rId3">
            <a:alphaModFix/>
          </a:blip>
          <a:srcRect b="36845" l="19561" r="47731" t="34798"/>
          <a:stretch/>
        </p:blipFill>
        <p:spPr>
          <a:xfrm>
            <a:off x="402276" y="775838"/>
            <a:ext cx="10886149" cy="530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2020-04-28T06:06:52Z</dcterms:created>
  <dc:creator>msoffice5650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0x0101007A90A3EAE74D784A98B166F67BEEB090</vt:lpwstr>
  </property>
</Properties>
</file>